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33" r:id="rId1"/>
  </p:sldMasterIdLst>
  <p:notesMasterIdLst>
    <p:notesMasterId r:id="rId11"/>
  </p:notesMasterIdLst>
  <p:handoutMasterIdLst>
    <p:handoutMasterId r:id="rId12"/>
  </p:handoutMasterIdLst>
  <p:sldIdLst>
    <p:sldId id="322" r:id="rId2"/>
    <p:sldId id="314" r:id="rId3"/>
    <p:sldId id="315" r:id="rId4"/>
    <p:sldId id="321" r:id="rId5"/>
    <p:sldId id="316" r:id="rId6"/>
    <p:sldId id="317" r:id="rId7"/>
    <p:sldId id="318" r:id="rId8"/>
    <p:sldId id="319" r:id="rId9"/>
    <p:sldId id="320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9C507"/>
    <a:srgbClr val="FFFFCC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1782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37146" cy="46450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1654" y="0"/>
            <a:ext cx="3037146" cy="46450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4090D5E-F737-4304-989A-7F9D50DC7DEA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30312"/>
            <a:ext cx="3037146" cy="46450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1654" y="8830312"/>
            <a:ext cx="3037146" cy="46450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942FBD-8E5D-4C9A-AE70-034B11AD416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35717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37146" cy="46450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1654" y="0"/>
            <a:ext cx="3037146" cy="46450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BDDADA-0C8F-4B96-A98F-6BE49C2EBD94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0880" y="4415156"/>
            <a:ext cx="5608640" cy="418369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8830312"/>
            <a:ext cx="3037146" cy="46450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1654" y="8830312"/>
            <a:ext cx="3037146" cy="46450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C18B11-226E-4B4C-8795-6D57BE612D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43644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9260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18541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676400"/>
            <a:ext cx="2057400" cy="4449763"/>
          </a:xfrm>
        </p:spPr>
        <p:txBody>
          <a:bodyPr vert="eaVert"/>
          <a:lstStyle>
            <a:lvl1pPr>
              <a:defRPr>
                <a:solidFill>
                  <a:schemeClr val="bg1">
                    <a:lumMod val="50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76400"/>
            <a:ext cx="6019800" cy="44497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20558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551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66737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2107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39762"/>
          </a:xfrm>
        </p:spPr>
        <p:txBody>
          <a:bodyPr anchor="b">
            <a:noAutofit/>
          </a:bodyPr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239962"/>
            <a:ext cx="4040188" cy="3951288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00200"/>
            <a:ext cx="4041775" cy="639762"/>
          </a:xfrm>
        </p:spPr>
        <p:txBody>
          <a:bodyPr anchor="b">
            <a:noAutofit/>
          </a:bodyPr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239962"/>
            <a:ext cx="4041775" cy="3951288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57704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17630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7024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600200"/>
            <a:ext cx="3008313" cy="1162050"/>
          </a:xfrm>
        </p:spPr>
        <p:txBody>
          <a:bodyPr anchor="b"/>
          <a:lstStyle>
            <a:lvl1pPr algn="l">
              <a:defRPr sz="2000" b="1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600200"/>
            <a:ext cx="5111750" cy="45259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2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819400"/>
            <a:ext cx="3008313" cy="33067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5633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1676399"/>
            <a:ext cx="5486400" cy="30511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21CB05-D864-4796-8762-D86AB924D855}" type="datetimeFigureOut">
              <a:rPr lang="en-US" smtClean="0"/>
              <a:t>7/19/2015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FCBB6-CA92-4AB7-922F-2D2234F86A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1846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25400" y="-76200"/>
            <a:ext cx="9245600" cy="69342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821CB05-D864-4796-8762-D86AB924D855}" type="datetimeFigureOut">
              <a:rPr lang="en-US" smtClean="0"/>
              <a:pPr/>
              <a:t>7/19/2015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CB5FCBB6-CA92-4AB7-922F-2D2234F86A4C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27721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4" r:id="rId1"/>
    <p:sldLayoutId id="2147483835" r:id="rId2"/>
    <p:sldLayoutId id="2147483836" r:id="rId3"/>
    <p:sldLayoutId id="2147483837" r:id="rId4"/>
    <p:sldLayoutId id="2147483838" r:id="rId5"/>
    <p:sldLayoutId id="2147483839" r:id="rId6"/>
    <p:sldLayoutId id="2147483840" r:id="rId7"/>
    <p:sldLayoutId id="2147483841" r:id="rId8"/>
    <p:sldLayoutId id="2147483842" r:id="rId9"/>
    <p:sldLayoutId id="2147483843" r:id="rId10"/>
    <p:sldLayoutId id="2147483844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2800" kern="1200">
          <a:solidFill>
            <a:schemeClr val="bg1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14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12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Review of All Modeling Techniques</a:t>
            </a:r>
          </a:p>
        </p:txBody>
      </p:sp>
    </p:spTree>
    <p:extLst>
      <p:ext uri="{BB962C8B-B14F-4D97-AF65-F5344CB8AC3E}">
        <p14:creationId xmlns:p14="http://schemas.microsoft.com/office/powerpoint/2010/main" val="22307970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5638800" y="3657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 sz="3600" dirty="0">
              <a:solidFill>
                <a:srgbClr val="000000"/>
              </a:solidFill>
            </a:endParaRPr>
          </a:p>
        </p:txBody>
      </p:sp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701749" y="1524000"/>
            <a:ext cx="8153400" cy="5022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Consider a variation of the wine example previously discussed in Decision Trees.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The problem is the same one that we discussed earlier except that the prediction variable is now a 0/1, namely that the taste test panel liked the wine (1) and did not like the wine (0).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Retrieve the file called  Wine Quality Full Data </a:t>
            </a:r>
            <a:r>
              <a:rPr lang="en-US" sz="3000" dirty="0" err="1" smtClean="0">
                <a:solidFill>
                  <a:srgbClr val="000000"/>
                </a:solidFill>
              </a:rPr>
              <a:t>Set.jmp</a:t>
            </a:r>
            <a:r>
              <a:rPr lang="en-US" sz="3000" dirty="0" smtClean="0">
                <a:solidFill>
                  <a:srgbClr val="000000"/>
                </a:solidFill>
              </a:rPr>
              <a:t>.</a:t>
            </a:r>
            <a:endParaRPr lang="en-US" sz="3000" dirty="0" smtClean="0">
              <a:solidFill>
                <a:srgbClr val="000000"/>
              </a:solidFill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57200" y="609600"/>
            <a:ext cx="8229600" cy="808038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Review of All Modeling Techniques</a:t>
            </a:r>
          </a:p>
        </p:txBody>
      </p:sp>
    </p:spTree>
    <p:extLst>
      <p:ext uri="{BB962C8B-B14F-4D97-AF65-F5344CB8AC3E}">
        <p14:creationId xmlns:p14="http://schemas.microsoft.com/office/powerpoint/2010/main" val="41081341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3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0" grpId="0"/>
      <p:bldP spid="1434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685800" y="1676400"/>
            <a:ext cx="8153400" cy="502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Create a Decision Tree model where quality is the Y, Response variable and all other variables from color through sulfates are the X, Factor variables.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Select </a:t>
            </a:r>
            <a:r>
              <a:rPr lang="en-US" sz="3000" dirty="0">
                <a:solidFill>
                  <a:srgbClr val="000000"/>
                </a:solidFill>
              </a:rPr>
              <a:t>Analyze, Modeling, Partition, Method is Decision Tree and create a pruned tree.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Use the Validation variable as needed.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FF0000"/>
                </a:solidFill>
              </a:rPr>
              <a:t>What is the validation misclassification rate?</a:t>
            </a:r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228600" y="609600"/>
            <a:ext cx="8458200" cy="808038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Review of All Modeling </a:t>
            </a:r>
            <a:r>
              <a:rPr lang="en-US" dirty="0" smtClean="0"/>
              <a:t>Techniques:</a:t>
            </a:r>
          </a:p>
          <a:p>
            <a:r>
              <a:rPr lang="en-US" dirty="0" smtClean="0"/>
              <a:t>Pruned Tree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73429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381000" y="1600200"/>
            <a:ext cx="8534400" cy="510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FF0000"/>
                </a:solidFill>
              </a:rPr>
              <a:t>How many splits does the pruned tree have?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FF0000"/>
                </a:solidFill>
              </a:rPr>
              <a:t>State the specific rules for the two wines that are most likely to be liked by the taste panel?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FF0000"/>
                </a:solidFill>
              </a:rPr>
              <a:t>State the specific rules for the wine that is most likely to not be liked by the taste panel?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FF0000"/>
                </a:solidFill>
              </a:rPr>
              <a:t>If we were to split from the pruned tree, from which branch would the next split occur?</a:t>
            </a:r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228600" y="609600"/>
            <a:ext cx="8458200" cy="808038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Review of All Modeling </a:t>
            </a:r>
            <a:r>
              <a:rPr lang="en-US" dirty="0" smtClean="0"/>
              <a:t>Techniques:</a:t>
            </a:r>
          </a:p>
          <a:p>
            <a:r>
              <a:rPr lang="en-US" dirty="0" smtClean="0"/>
              <a:t>Pruned Tree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25157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1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696191" y="1676400"/>
            <a:ext cx="81534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Choose Add-Ins and Set the Random Seed to 5.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To run the next model, select the red triangle next to Partition, Script, and </a:t>
            </a:r>
            <a:r>
              <a:rPr lang="en-US" sz="3000" dirty="0" err="1" smtClean="0">
                <a:solidFill>
                  <a:srgbClr val="000000"/>
                </a:solidFill>
              </a:rPr>
              <a:t>Relaunch</a:t>
            </a:r>
            <a:r>
              <a:rPr lang="en-US" sz="3000" dirty="0" smtClean="0">
                <a:solidFill>
                  <a:srgbClr val="000000"/>
                </a:solidFill>
              </a:rPr>
              <a:t> Analysis.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Run a Bootstrap Forest model with all of the default parameters.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FF0000"/>
                </a:solidFill>
              </a:rPr>
              <a:t>What is the validation misclassification rate?</a:t>
            </a: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28600" y="609600"/>
            <a:ext cx="8458200" cy="808038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Review of All Modeling </a:t>
            </a:r>
            <a:r>
              <a:rPr lang="en-US" dirty="0" smtClean="0"/>
              <a:t>Techniques:</a:t>
            </a:r>
          </a:p>
          <a:p>
            <a:r>
              <a:rPr lang="en-US" dirty="0" smtClean="0"/>
              <a:t>Bootstrap Forest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98623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1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685800" y="1752600"/>
            <a:ext cx="81534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Choose Add-Ins and Set the Random Seed to 5.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To run the next model, select the red triangle next to Partition, Script, and </a:t>
            </a:r>
            <a:r>
              <a:rPr lang="en-US" sz="3000" dirty="0" err="1" smtClean="0">
                <a:solidFill>
                  <a:srgbClr val="000000"/>
                </a:solidFill>
              </a:rPr>
              <a:t>Relaunch</a:t>
            </a:r>
            <a:r>
              <a:rPr lang="en-US" sz="3000" dirty="0" smtClean="0">
                <a:solidFill>
                  <a:srgbClr val="000000"/>
                </a:solidFill>
              </a:rPr>
              <a:t> Analysis.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Run a Boosted Tree model with all of the default parameters.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FF0000"/>
                </a:solidFill>
              </a:rPr>
              <a:t>What is the validation misclassification rate?</a:t>
            </a: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28600" y="609600"/>
            <a:ext cx="8458200" cy="808038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Review of All Modeling </a:t>
            </a:r>
            <a:r>
              <a:rPr lang="en-US" dirty="0" smtClean="0"/>
              <a:t>Techniques:</a:t>
            </a:r>
          </a:p>
          <a:p>
            <a:r>
              <a:rPr lang="en-US" dirty="0" smtClean="0"/>
              <a:t>Boosted Tree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21727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685800" y="1676400"/>
            <a:ext cx="81534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Choose Add-Ins and Set the Random Seed to 5.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Select Analyze, Modeling, and Neural.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Make quality the </a:t>
            </a:r>
            <a:r>
              <a:rPr lang="en-US" sz="3000" dirty="0">
                <a:solidFill>
                  <a:srgbClr val="000000"/>
                </a:solidFill>
              </a:rPr>
              <a:t>Y, Response </a:t>
            </a:r>
            <a:r>
              <a:rPr lang="en-US" sz="3000" dirty="0" smtClean="0">
                <a:solidFill>
                  <a:srgbClr val="000000"/>
                </a:solidFill>
              </a:rPr>
              <a:t>variable and </a:t>
            </a:r>
            <a:r>
              <a:rPr lang="en-US" sz="3000" dirty="0">
                <a:solidFill>
                  <a:srgbClr val="000000"/>
                </a:solidFill>
              </a:rPr>
              <a:t>all </a:t>
            </a:r>
            <a:r>
              <a:rPr lang="en-US" sz="3000" dirty="0" smtClean="0">
                <a:solidFill>
                  <a:srgbClr val="000000"/>
                </a:solidFill>
              </a:rPr>
              <a:t>variables </a:t>
            </a:r>
            <a:r>
              <a:rPr lang="en-US" sz="3000" dirty="0">
                <a:solidFill>
                  <a:srgbClr val="000000"/>
                </a:solidFill>
              </a:rPr>
              <a:t>from color through sulfates are the X, </a:t>
            </a:r>
            <a:r>
              <a:rPr lang="en-US" sz="3000" dirty="0" smtClean="0">
                <a:solidFill>
                  <a:srgbClr val="000000"/>
                </a:solidFill>
              </a:rPr>
              <a:t>Factor variables.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3000" dirty="0" smtClean="0">
                <a:solidFill>
                  <a:srgbClr val="000000"/>
                </a:solidFill>
              </a:rPr>
              <a:t>Do </a:t>
            </a:r>
            <a:r>
              <a:rPr lang="en-US" sz="3000" dirty="0">
                <a:solidFill>
                  <a:srgbClr val="000000"/>
                </a:solidFill>
              </a:rPr>
              <a:t>not use </a:t>
            </a:r>
            <a:r>
              <a:rPr lang="en-US" sz="3000" dirty="0" smtClean="0">
                <a:solidFill>
                  <a:srgbClr val="000000"/>
                </a:solidFill>
              </a:rPr>
              <a:t>the validation data set since the Holdback </a:t>
            </a:r>
            <a:r>
              <a:rPr lang="en-US" sz="3000" dirty="0">
                <a:solidFill>
                  <a:srgbClr val="000000"/>
                </a:solidFill>
              </a:rPr>
              <a:t>or </a:t>
            </a:r>
            <a:r>
              <a:rPr lang="en-US" sz="3000" dirty="0" err="1" smtClean="0">
                <a:solidFill>
                  <a:srgbClr val="000000"/>
                </a:solidFill>
              </a:rPr>
              <a:t>KFold</a:t>
            </a:r>
            <a:r>
              <a:rPr lang="en-US" sz="3000" dirty="0" smtClean="0">
                <a:solidFill>
                  <a:srgbClr val="000000"/>
                </a:solidFill>
              </a:rPr>
              <a:t> methods are </a:t>
            </a:r>
            <a:r>
              <a:rPr lang="en-US" sz="3000" dirty="0">
                <a:solidFill>
                  <a:srgbClr val="000000"/>
                </a:solidFill>
              </a:rPr>
              <a:t>used</a:t>
            </a:r>
            <a:r>
              <a:rPr lang="en-US" sz="3000" dirty="0" smtClean="0">
                <a:solidFill>
                  <a:srgbClr val="000000"/>
                </a:solidFill>
              </a:rPr>
              <a:t>.</a:t>
            </a:r>
            <a:endParaRPr lang="en-US" sz="3000" dirty="0">
              <a:solidFill>
                <a:srgbClr val="000000"/>
              </a:solidFill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28600" y="609600"/>
            <a:ext cx="8458200" cy="808038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Review of All Modeling </a:t>
            </a:r>
            <a:r>
              <a:rPr lang="en-US" dirty="0" smtClean="0"/>
              <a:t>Techniques:</a:t>
            </a:r>
          </a:p>
          <a:p>
            <a:r>
              <a:rPr lang="en-US" dirty="0" smtClean="0"/>
              <a:t>Neural Nets</a:t>
            </a:r>
          </a:p>
        </p:txBody>
      </p:sp>
    </p:spTree>
    <p:extLst>
      <p:ext uri="{BB962C8B-B14F-4D97-AF65-F5344CB8AC3E}">
        <p14:creationId xmlns:p14="http://schemas.microsoft.com/office/powerpoint/2010/main" val="30088350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1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304800" y="1600200"/>
            <a:ext cx="87630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000000"/>
                </a:solidFill>
              </a:rPr>
              <a:t>Use all default settings but set T to 25.</a:t>
            </a:r>
            <a:endParaRPr lang="en-US" sz="2900" dirty="0">
              <a:solidFill>
                <a:srgbClr val="000000"/>
              </a:solidFill>
            </a:endParaRP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FF0000"/>
                </a:solidFill>
              </a:rPr>
              <a:t>What is the validation misclassification rate?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000000"/>
                </a:solidFill>
              </a:rPr>
              <a:t>Choose </a:t>
            </a:r>
            <a:r>
              <a:rPr lang="en-US" sz="2900" dirty="0">
                <a:solidFill>
                  <a:srgbClr val="000000"/>
                </a:solidFill>
              </a:rPr>
              <a:t>Add-Ins and Set the Random Seed to 5.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000000"/>
                </a:solidFill>
              </a:rPr>
              <a:t>To run </a:t>
            </a:r>
            <a:r>
              <a:rPr lang="en-US" sz="2900" dirty="0">
                <a:solidFill>
                  <a:srgbClr val="000000"/>
                </a:solidFill>
              </a:rPr>
              <a:t>the next model, select the red triangle next to </a:t>
            </a:r>
            <a:r>
              <a:rPr lang="en-US" sz="2900" dirty="0" smtClean="0">
                <a:solidFill>
                  <a:srgbClr val="000000"/>
                </a:solidFill>
              </a:rPr>
              <a:t>Neural, </a:t>
            </a:r>
            <a:r>
              <a:rPr lang="en-US" sz="2900" dirty="0">
                <a:solidFill>
                  <a:srgbClr val="000000"/>
                </a:solidFill>
              </a:rPr>
              <a:t>Script, and </a:t>
            </a:r>
            <a:r>
              <a:rPr lang="en-US" sz="2900" dirty="0" err="1">
                <a:solidFill>
                  <a:srgbClr val="000000"/>
                </a:solidFill>
              </a:rPr>
              <a:t>Relaunch</a:t>
            </a:r>
            <a:r>
              <a:rPr lang="en-US" sz="2900" dirty="0">
                <a:solidFill>
                  <a:srgbClr val="000000"/>
                </a:solidFill>
              </a:rPr>
              <a:t> Analysis.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000000"/>
                </a:solidFill>
              </a:rPr>
              <a:t>Run </a:t>
            </a:r>
            <a:r>
              <a:rPr lang="en-US" sz="2900" dirty="0">
                <a:solidFill>
                  <a:srgbClr val="000000"/>
                </a:solidFill>
              </a:rPr>
              <a:t>a </a:t>
            </a:r>
            <a:r>
              <a:rPr lang="en-US" sz="2900" dirty="0" smtClean="0">
                <a:solidFill>
                  <a:srgbClr val="000000"/>
                </a:solidFill>
              </a:rPr>
              <a:t>Neural Net model with T=10; Number of Models = 5, and Transform Covariates.</a:t>
            </a:r>
            <a:endParaRPr lang="en-US" sz="2900" dirty="0">
              <a:solidFill>
                <a:srgbClr val="000000"/>
              </a:solidFill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28600" y="609600"/>
            <a:ext cx="8458200" cy="808038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Review of All Modeling </a:t>
            </a:r>
            <a:r>
              <a:rPr lang="en-US" dirty="0" smtClean="0"/>
              <a:t>Techniques:</a:t>
            </a:r>
          </a:p>
          <a:p>
            <a:r>
              <a:rPr lang="en-US" dirty="0" smtClean="0"/>
              <a:t>Neural Nets</a:t>
            </a:r>
          </a:p>
        </p:txBody>
      </p:sp>
    </p:spTree>
    <p:extLst>
      <p:ext uri="{BB962C8B-B14F-4D97-AF65-F5344CB8AC3E}">
        <p14:creationId xmlns:p14="http://schemas.microsoft.com/office/powerpoint/2010/main" val="36805501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1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228600" y="1828800"/>
            <a:ext cx="8763000" cy="457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FF0000"/>
                </a:solidFill>
              </a:rPr>
              <a:t>What </a:t>
            </a:r>
            <a:r>
              <a:rPr lang="en-US" sz="2900" dirty="0">
                <a:solidFill>
                  <a:srgbClr val="FF0000"/>
                </a:solidFill>
              </a:rPr>
              <a:t>is the validation misclassification rate?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FF0000"/>
                </a:solidFill>
              </a:rPr>
              <a:t>Of the five models evaluated so far, which one has the best validation misclassification rate?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000000"/>
                </a:solidFill>
              </a:rPr>
              <a:t>Run other models to see if you can find a model with a lower validation misclassification rate.</a:t>
            </a:r>
          </a:p>
          <a:p>
            <a:pPr marL="34290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</a:pPr>
            <a:r>
              <a:rPr lang="en-US" sz="2900" dirty="0" smtClean="0">
                <a:solidFill>
                  <a:srgbClr val="000000"/>
                </a:solidFill>
              </a:rPr>
              <a:t>Select one model and apply that model to the 100 records in the Wine Quality </a:t>
            </a:r>
            <a:r>
              <a:rPr lang="en-US" sz="2900" dirty="0" err="1" smtClean="0">
                <a:solidFill>
                  <a:srgbClr val="000000"/>
                </a:solidFill>
              </a:rPr>
              <a:t>Holdout.jmp</a:t>
            </a:r>
            <a:r>
              <a:rPr lang="en-US" sz="2900" dirty="0" smtClean="0">
                <a:solidFill>
                  <a:srgbClr val="000000"/>
                </a:solidFill>
              </a:rPr>
              <a:t> file.</a:t>
            </a:r>
            <a:endParaRPr lang="en-US" sz="2900" dirty="0">
              <a:solidFill>
                <a:srgbClr val="000000"/>
              </a:solidFill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228600" y="609600"/>
            <a:ext cx="8458200" cy="808038"/>
          </a:xfrm>
          <a:prstGeom prst="rect">
            <a:avLst/>
          </a:prstGeom>
        </p:spPr>
        <p:txBody>
          <a:bodyPr anchor="b"/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bg1"/>
                </a:solidFill>
                <a:latin typeface="Arial" panose="020B0604020202020204" pitchFamily="34" charset="0"/>
                <a:ea typeface="+mj-ea"/>
                <a:cs typeface="Arial" panose="020B0604020202020204" pitchFamily="34" charset="0"/>
              </a:defRPr>
            </a:lvl1pPr>
          </a:lstStyle>
          <a:p>
            <a:r>
              <a:rPr lang="en-US" dirty="0"/>
              <a:t>Review of All Modeling </a:t>
            </a:r>
            <a:r>
              <a:rPr lang="en-US" dirty="0" smtClean="0"/>
              <a:t>Techniques:</a:t>
            </a:r>
          </a:p>
          <a:p>
            <a:r>
              <a:rPr lang="en-US" dirty="0" smtClean="0"/>
              <a:t>Neural Nets</a:t>
            </a:r>
          </a:p>
        </p:txBody>
      </p:sp>
    </p:spTree>
    <p:extLst>
      <p:ext uri="{BB962C8B-B14F-4D97-AF65-F5344CB8AC3E}">
        <p14:creationId xmlns:p14="http://schemas.microsoft.com/office/powerpoint/2010/main" val="25620602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1" grpId="0"/>
    </p:bldLst>
  </p:timing>
</p:sld>
</file>

<file path=ppt/theme/theme1.xml><?xml version="1.0" encoding="utf-8"?>
<a:theme xmlns:a="http://schemas.openxmlformats.org/drawingml/2006/main" name="Villanov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4704</TotalTime>
  <Words>535</Words>
  <Application>Microsoft Office PowerPoint</Application>
  <PresentationFormat>On-screen Show (4:3)</PresentationFormat>
  <Paragraphs>48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Arial</vt:lpstr>
      <vt:lpstr>Calibri</vt:lpstr>
      <vt:lpstr>Verdana</vt:lpstr>
      <vt:lpstr>Villanova</vt:lpstr>
      <vt:lpstr>Review of All Modeling Techniques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Data Mining Processes</dc:title>
  <dc:creator>mliberat</dc:creator>
  <cp:lastModifiedBy>Robert Nydick</cp:lastModifiedBy>
  <cp:revision>92</cp:revision>
  <cp:lastPrinted>2014-11-12T00:54:43Z</cp:lastPrinted>
  <dcterms:created xsi:type="dcterms:W3CDTF">2012-08-05T18:55:22Z</dcterms:created>
  <dcterms:modified xsi:type="dcterms:W3CDTF">2015-07-19T18:45:39Z</dcterms:modified>
</cp:coreProperties>
</file>

<file path=docProps/thumbnail.jpeg>
</file>