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notesMasterIdLst>
    <p:notesMasterId r:id="rId11"/>
  </p:notesMasterIdLst>
  <p:handoutMasterIdLst>
    <p:handoutMasterId r:id="rId12"/>
  </p:handoutMasterIdLst>
  <p:sldIdLst>
    <p:sldId id="322" r:id="rId2"/>
    <p:sldId id="314" r:id="rId3"/>
    <p:sldId id="315" r:id="rId4"/>
    <p:sldId id="321" r:id="rId5"/>
    <p:sldId id="316" r:id="rId6"/>
    <p:sldId id="317" r:id="rId7"/>
    <p:sldId id="318" r:id="rId8"/>
    <p:sldId id="319" r:id="rId9"/>
    <p:sldId id="320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C507"/>
    <a:srgbClr val="FFFF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654" y="0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90D5E-F737-4304-989A-7F9D50DC7DEA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30312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654" y="8830312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42FBD-8E5D-4C9A-AE70-034B11AD4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57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654" y="0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DDADA-0C8F-4B96-A98F-6BE49C2EBD94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80" y="4415156"/>
            <a:ext cx="5608640" cy="4183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312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654" y="8830312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18B11-226E-4B4C-8795-6D57BE612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364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821CB05-D864-4796-8762-D86AB924D855}" type="datetimeFigureOut">
              <a:rPr lang="en-US" smtClean="0"/>
              <a:pPr/>
              <a:t>7/19/2015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B5FCBB6-CA92-4AB7-922F-2D2234F86A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Review of All Modeling Techniques</a:t>
            </a:r>
          </a:p>
        </p:txBody>
      </p:sp>
    </p:spTree>
    <p:extLst>
      <p:ext uri="{BB962C8B-B14F-4D97-AF65-F5344CB8AC3E}">
        <p14:creationId xmlns:p14="http://schemas.microsoft.com/office/powerpoint/2010/main" val="22307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638800" y="3657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701749" y="1524000"/>
            <a:ext cx="8153400" cy="502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Consider a variation of the wine example previously discussed in Decision Trees.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The problem is the same one that we discussed earlier except that the prediction variable is now a 0/1, namely that the taste test panel liked the wine (1) and did not like the wine (0).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Retrieve the file called  Wine Quality Full Data </a:t>
            </a:r>
            <a:r>
              <a:rPr lang="en-US" sz="3000" dirty="0" err="1" smtClean="0">
                <a:solidFill>
                  <a:srgbClr val="000000"/>
                </a:solidFill>
              </a:rPr>
              <a:t>Set.jmp</a:t>
            </a:r>
            <a:r>
              <a:rPr lang="en-US" sz="3000" dirty="0" smtClean="0">
                <a:solidFill>
                  <a:srgbClr val="000000"/>
                </a:solidFill>
              </a:rPr>
              <a:t>.</a:t>
            </a:r>
            <a:endParaRPr lang="en-US" sz="3000" dirty="0" smtClean="0">
              <a:solidFill>
                <a:srgbClr val="0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808038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Review of All Modeling Techniques</a:t>
            </a:r>
          </a:p>
        </p:txBody>
      </p:sp>
    </p:spTree>
    <p:extLst>
      <p:ext uri="{BB962C8B-B14F-4D97-AF65-F5344CB8AC3E}">
        <p14:creationId xmlns:p14="http://schemas.microsoft.com/office/powerpoint/2010/main" val="410813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85800" y="1676400"/>
            <a:ext cx="8153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Create a Decision Tree model where quality is the Y, Response variable and all other variables from color through sulfates are the X, Factor variables.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Select </a:t>
            </a:r>
            <a:r>
              <a:rPr lang="en-US" sz="3000" dirty="0">
                <a:solidFill>
                  <a:srgbClr val="000000"/>
                </a:solidFill>
              </a:rPr>
              <a:t>Analyze, Modeling, Partition, Method is Decision Tree and create a pruned tree.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Use the Validation variable as needed.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FF0000"/>
                </a:solidFill>
              </a:rPr>
              <a:t>What is the validation misclassification rate?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8600" y="609600"/>
            <a:ext cx="8458200" cy="808038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Review of All Modeling </a:t>
            </a:r>
            <a:r>
              <a:rPr lang="en-US" dirty="0" smtClean="0"/>
              <a:t>Techniques:</a:t>
            </a:r>
          </a:p>
          <a:p>
            <a:r>
              <a:rPr lang="en-US" dirty="0" smtClean="0"/>
              <a:t>Pruned Tree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34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81000" y="16002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FF0000"/>
                </a:solidFill>
              </a:rPr>
              <a:t>How many splits does the pruned tree have?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FF0000"/>
                </a:solidFill>
              </a:rPr>
              <a:t>State the specific rules for the two wines that are most likely to be liked by the taste panel?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FF0000"/>
                </a:solidFill>
              </a:rPr>
              <a:t>State the specific rules for the wine that is most likely to not be liked by the taste panel?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FF0000"/>
                </a:solidFill>
              </a:rPr>
              <a:t>If we were to split from the pruned tree, from which branch would the next split occur?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8600" y="609600"/>
            <a:ext cx="8458200" cy="808038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Review of All Modeling </a:t>
            </a:r>
            <a:r>
              <a:rPr lang="en-US" dirty="0" smtClean="0"/>
              <a:t>Techniques:</a:t>
            </a:r>
          </a:p>
          <a:p>
            <a:r>
              <a:rPr lang="en-US" dirty="0" smtClean="0"/>
              <a:t>Pruned Tree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15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96191" y="1676400"/>
            <a:ext cx="8153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Choose Add-Ins and Set the Random Seed to 5.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To run the next model, select the red triangle next to Partition, Script, and </a:t>
            </a:r>
            <a:r>
              <a:rPr lang="en-US" sz="3000" dirty="0" err="1" smtClean="0">
                <a:solidFill>
                  <a:srgbClr val="000000"/>
                </a:solidFill>
              </a:rPr>
              <a:t>Relaunch</a:t>
            </a:r>
            <a:r>
              <a:rPr lang="en-US" sz="3000" dirty="0" smtClean="0">
                <a:solidFill>
                  <a:srgbClr val="000000"/>
                </a:solidFill>
              </a:rPr>
              <a:t> Analysis.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Run a Bootstrap Forest model with all of the default parameters.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FF0000"/>
                </a:solidFill>
              </a:rPr>
              <a:t>What is the validation misclassification rate?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609600"/>
            <a:ext cx="8458200" cy="808038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Review of All Modeling </a:t>
            </a:r>
            <a:r>
              <a:rPr lang="en-US" dirty="0" smtClean="0"/>
              <a:t>Techniques:</a:t>
            </a:r>
          </a:p>
          <a:p>
            <a:r>
              <a:rPr lang="en-US" dirty="0" smtClean="0"/>
              <a:t>Bootstrap Forest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86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85800" y="1752600"/>
            <a:ext cx="8153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Choose Add-Ins and Set the Random Seed to 5.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To run the next model, select the red triangle next to Partition, Script, and </a:t>
            </a:r>
            <a:r>
              <a:rPr lang="en-US" sz="3000" dirty="0" err="1" smtClean="0">
                <a:solidFill>
                  <a:srgbClr val="000000"/>
                </a:solidFill>
              </a:rPr>
              <a:t>Relaunch</a:t>
            </a:r>
            <a:r>
              <a:rPr lang="en-US" sz="3000" dirty="0" smtClean="0">
                <a:solidFill>
                  <a:srgbClr val="000000"/>
                </a:solidFill>
              </a:rPr>
              <a:t> Analysis.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Run a Boosted Tree model with all of the default parameters.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FF0000"/>
                </a:solidFill>
              </a:rPr>
              <a:t>What is the validation misclassification rate?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609600"/>
            <a:ext cx="8458200" cy="808038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Review of All Modeling </a:t>
            </a:r>
            <a:r>
              <a:rPr lang="en-US" dirty="0" smtClean="0"/>
              <a:t>Techniques:</a:t>
            </a:r>
          </a:p>
          <a:p>
            <a:r>
              <a:rPr lang="en-US" dirty="0" smtClean="0"/>
              <a:t>Boosted Tree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17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85800" y="1676400"/>
            <a:ext cx="8153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Choose Add-Ins and Set the Random Seed to 5.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Select Analyze, Modeling, and Neural.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Make quality the </a:t>
            </a:r>
            <a:r>
              <a:rPr lang="en-US" sz="3000" dirty="0">
                <a:solidFill>
                  <a:srgbClr val="000000"/>
                </a:solidFill>
              </a:rPr>
              <a:t>Y, Response </a:t>
            </a:r>
            <a:r>
              <a:rPr lang="en-US" sz="3000" dirty="0" smtClean="0">
                <a:solidFill>
                  <a:srgbClr val="000000"/>
                </a:solidFill>
              </a:rPr>
              <a:t>variable and </a:t>
            </a:r>
            <a:r>
              <a:rPr lang="en-US" sz="3000" dirty="0">
                <a:solidFill>
                  <a:srgbClr val="000000"/>
                </a:solidFill>
              </a:rPr>
              <a:t>all </a:t>
            </a:r>
            <a:r>
              <a:rPr lang="en-US" sz="3000" dirty="0" smtClean="0">
                <a:solidFill>
                  <a:srgbClr val="000000"/>
                </a:solidFill>
              </a:rPr>
              <a:t>variables </a:t>
            </a:r>
            <a:r>
              <a:rPr lang="en-US" sz="3000" dirty="0">
                <a:solidFill>
                  <a:srgbClr val="000000"/>
                </a:solidFill>
              </a:rPr>
              <a:t>from color through sulfates are the X, </a:t>
            </a:r>
            <a:r>
              <a:rPr lang="en-US" sz="3000" dirty="0" smtClean="0">
                <a:solidFill>
                  <a:srgbClr val="000000"/>
                </a:solidFill>
              </a:rPr>
              <a:t>Factor variables.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Do </a:t>
            </a:r>
            <a:r>
              <a:rPr lang="en-US" sz="3000" dirty="0">
                <a:solidFill>
                  <a:srgbClr val="000000"/>
                </a:solidFill>
              </a:rPr>
              <a:t>not use </a:t>
            </a:r>
            <a:r>
              <a:rPr lang="en-US" sz="3000" dirty="0" smtClean="0">
                <a:solidFill>
                  <a:srgbClr val="000000"/>
                </a:solidFill>
              </a:rPr>
              <a:t>the validation data set since the Holdback </a:t>
            </a:r>
            <a:r>
              <a:rPr lang="en-US" sz="3000" dirty="0">
                <a:solidFill>
                  <a:srgbClr val="000000"/>
                </a:solidFill>
              </a:rPr>
              <a:t>or </a:t>
            </a:r>
            <a:r>
              <a:rPr lang="en-US" sz="3000" dirty="0" err="1" smtClean="0">
                <a:solidFill>
                  <a:srgbClr val="000000"/>
                </a:solidFill>
              </a:rPr>
              <a:t>KFold</a:t>
            </a:r>
            <a:r>
              <a:rPr lang="en-US" sz="3000" dirty="0" smtClean="0">
                <a:solidFill>
                  <a:srgbClr val="000000"/>
                </a:solidFill>
              </a:rPr>
              <a:t> methods are </a:t>
            </a:r>
            <a:r>
              <a:rPr lang="en-US" sz="3000" dirty="0">
                <a:solidFill>
                  <a:srgbClr val="000000"/>
                </a:solidFill>
              </a:rPr>
              <a:t>used</a:t>
            </a:r>
            <a:r>
              <a:rPr lang="en-US" sz="3000" dirty="0" smtClean="0">
                <a:solidFill>
                  <a:srgbClr val="000000"/>
                </a:solidFill>
              </a:rPr>
              <a:t>.</a:t>
            </a:r>
            <a:endParaRPr lang="en-US" sz="3000" dirty="0">
              <a:solidFill>
                <a:srgbClr val="0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609600"/>
            <a:ext cx="8458200" cy="808038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Review of All Modeling </a:t>
            </a:r>
            <a:r>
              <a:rPr lang="en-US" dirty="0" smtClean="0"/>
              <a:t>Techniques:</a:t>
            </a:r>
          </a:p>
          <a:p>
            <a:r>
              <a:rPr lang="en-US" dirty="0" smtClean="0"/>
              <a:t>Neural Nets</a:t>
            </a:r>
          </a:p>
        </p:txBody>
      </p:sp>
    </p:spTree>
    <p:extLst>
      <p:ext uri="{BB962C8B-B14F-4D97-AF65-F5344CB8AC3E}">
        <p14:creationId xmlns:p14="http://schemas.microsoft.com/office/powerpoint/2010/main" val="3008835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04800" y="1600200"/>
            <a:ext cx="8763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</a:rPr>
              <a:t>Use all default settings but set T to 25.</a:t>
            </a:r>
            <a:endParaRPr lang="en-US" sz="2900" dirty="0">
              <a:solidFill>
                <a:srgbClr val="000000"/>
              </a:solidFill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FF0000"/>
                </a:solidFill>
              </a:rPr>
              <a:t>What is the validation misclassification rate?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</a:rPr>
              <a:t>Choose </a:t>
            </a:r>
            <a:r>
              <a:rPr lang="en-US" sz="2900" dirty="0">
                <a:solidFill>
                  <a:srgbClr val="000000"/>
                </a:solidFill>
              </a:rPr>
              <a:t>Add-Ins and Set the Random Seed to 5.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</a:rPr>
              <a:t>To run </a:t>
            </a:r>
            <a:r>
              <a:rPr lang="en-US" sz="2900" dirty="0">
                <a:solidFill>
                  <a:srgbClr val="000000"/>
                </a:solidFill>
              </a:rPr>
              <a:t>the next model, select the red triangle next to </a:t>
            </a:r>
            <a:r>
              <a:rPr lang="en-US" sz="2900" dirty="0" smtClean="0">
                <a:solidFill>
                  <a:srgbClr val="000000"/>
                </a:solidFill>
              </a:rPr>
              <a:t>Neural, </a:t>
            </a:r>
            <a:r>
              <a:rPr lang="en-US" sz="2900" dirty="0">
                <a:solidFill>
                  <a:srgbClr val="000000"/>
                </a:solidFill>
              </a:rPr>
              <a:t>Script, and </a:t>
            </a:r>
            <a:r>
              <a:rPr lang="en-US" sz="2900" dirty="0" err="1">
                <a:solidFill>
                  <a:srgbClr val="000000"/>
                </a:solidFill>
              </a:rPr>
              <a:t>Relaunch</a:t>
            </a:r>
            <a:r>
              <a:rPr lang="en-US" sz="2900" dirty="0">
                <a:solidFill>
                  <a:srgbClr val="000000"/>
                </a:solidFill>
              </a:rPr>
              <a:t> Analysis.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</a:rPr>
              <a:t>Run </a:t>
            </a:r>
            <a:r>
              <a:rPr lang="en-US" sz="2900" dirty="0">
                <a:solidFill>
                  <a:srgbClr val="000000"/>
                </a:solidFill>
              </a:rPr>
              <a:t>a </a:t>
            </a:r>
            <a:r>
              <a:rPr lang="en-US" sz="2900" dirty="0" smtClean="0">
                <a:solidFill>
                  <a:srgbClr val="000000"/>
                </a:solidFill>
              </a:rPr>
              <a:t>Neural Net model with T=10; Number of Models = 5, and Transform Covariates.</a:t>
            </a:r>
            <a:endParaRPr lang="en-US" sz="2900" dirty="0">
              <a:solidFill>
                <a:srgbClr val="0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609600"/>
            <a:ext cx="8458200" cy="808038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Review of All Modeling </a:t>
            </a:r>
            <a:r>
              <a:rPr lang="en-US" dirty="0" smtClean="0"/>
              <a:t>Techniques:</a:t>
            </a:r>
          </a:p>
          <a:p>
            <a:r>
              <a:rPr lang="en-US" dirty="0" smtClean="0"/>
              <a:t>Neural Nets</a:t>
            </a:r>
          </a:p>
        </p:txBody>
      </p:sp>
    </p:spTree>
    <p:extLst>
      <p:ext uri="{BB962C8B-B14F-4D97-AF65-F5344CB8AC3E}">
        <p14:creationId xmlns:p14="http://schemas.microsoft.com/office/powerpoint/2010/main" val="368055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28600" y="1828800"/>
            <a:ext cx="8763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FF0000"/>
                </a:solidFill>
              </a:rPr>
              <a:t>What </a:t>
            </a:r>
            <a:r>
              <a:rPr lang="en-US" sz="2900" dirty="0">
                <a:solidFill>
                  <a:srgbClr val="FF0000"/>
                </a:solidFill>
              </a:rPr>
              <a:t>is the validation misclassification rate?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FF0000"/>
                </a:solidFill>
              </a:rPr>
              <a:t>Of the five models evaluated so far, which one has the best validation misclassification rate?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</a:rPr>
              <a:t>Run other models to see if you can find a model with a lower validation misclassification rate.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</a:rPr>
              <a:t>Select one model and apply that model to the 100 records in the Wine Quality </a:t>
            </a:r>
            <a:r>
              <a:rPr lang="en-US" sz="2900" dirty="0" err="1" smtClean="0">
                <a:solidFill>
                  <a:srgbClr val="000000"/>
                </a:solidFill>
              </a:rPr>
              <a:t>Holdout.jmp</a:t>
            </a:r>
            <a:r>
              <a:rPr lang="en-US" sz="2900" dirty="0" smtClean="0">
                <a:solidFill>
                  <a:srgbClr val="000000"/>
                </a:solidFill>
              </a:rPr>
              <a:t> file.</a:t>
            </a:r>
            <a:endParaRPr lang="en-US" sz="2900" dirty="0">
              <a:solidFill>
                <a:srgbClr val="0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609600"/>
            <a:ext cx="8458200" cy="808038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Review of All Modeling </a:t>
            </a:r>
            <a:r>
              <a:rPr lang="en-US" dirty="0" smtClean="0"/>
              <a:t>Techniques:</a:t>
            </a:r>
          </a:p>
          <a:p>
            <a:r>
              <a:rPr lang="en-US" dirty="0" smtClean="0"/>
              <a:t>Neural Nets</a:t>
            </a:r>
          </a:p>
        </p:txBody>
      </p:sp>
    </p:spTree>
    <p:extLst>
      <p:ext uri="{BB962C8B-B14F-4D97-AF65-F5344CB8AC3E}">
        <p14:creationId xmlns:p14="http://schemas.microsoft.com/office/powerpoint/2010/main" val="256206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theme/theme1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4704</TotalTime>
  <Words>535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Villanova</vt:lpstr>
      <vt:lpstr>Review of All Modeling Techniques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Mining Processes</dc:title>
  <dc:creator>mliberat</dc:creator>
  <cp:lastModifiedBy>Robert Nydick</cp:lastModifiedBy>
  <cp:revision>92</cp:revision>
  <cp:lastPrinted>2014-11-12T00:54:43Z</cp:lastPrinted>
  <dcterms:created xsi:type="dcterms:W3CDTF">2012-08-05T18:55:22Z</dcterms:created>
  <dcterms:modified xsi:type="dcterms:W3CDTF">2015-07-19T18:45:39Z</dcterms:modified>
</cp:coreProperties>
</file>